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77" r:id="rId4"/>
    <p:sldId id="272" r:id="rId5"/>
    <p:sldId id="261" r:id="rId6"/>
    <p:sldId id="263" r:id="rId7"/>
    <p:sldId id="264" r:id="rId8"/>
    <p:sldId id="266" r:id="rId9"/>
    <p:sldId id="267" r:id="rId10"/>
    <p:sldId id="268" r:id="rId11"/>
    <p:sldId id="271" r:id="rId12"/>
    <p:sldId id="269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7" r:id="rId25"/>
    <p:sldId id="339" r:id="rId26"/>
    <p:sldId id="340" r:id="rId27"/>
    <p:sldId id="341" r:id="rId28"/>
    <p:sldId id="298" r:id="rId29"/>
    <p:sldId id="291" r:id="rId30"/>
    <p:sldId id="299" r:id="rId31"/>
    <p:sldId id="294" r:id="rId32"/>
    <p:sldId id="292" r:id="rId33"/>
    <p:sldId id="300" r:id="rId34"/>
    <p:sldId id="293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10" r:id="rId43"/>
    <p:sldId id="311" r:id="rId44"/>
    <p:sldId id="308" r:id="rId45"/>
    <p:sldId id="312" r:id="rId46"/>
    <p:sldId id="313" r:id="rId47"/>
    <p:sldId id="309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7" r:id="rId61"/>
    <p:sldId id="326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270" r:id="rId7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640" autoAdjust="0"/>
  </p:normalViewPr>
  <p:slideViewPr>
    <p:cSldViewPr>
      <p:cViewPr>
        <p:scale>
          <a:sx n="75" d="100"/>
          <a:sy n="75" d="100"/>
        </p:scale>
        <p:origin x="-120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6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F9FF157-AA5F-4351-9916-79093B81A11E}" type="datetimeFigureOut">
              <a:rPr lang="es-ES" smtClean="0"/>
              <a:pPr/>
              <a:t>18/09/2015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Herramienta interactiva de apoyo al PEA del ciclo de instrucción del procesador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smtClean="0"/>
              <a:t>Paolo </a:t>
            </a:r>
            <a:r>
              <a:rPr lang="es-ES" dirty="0" err="1" smtClean="0"/>
              <a:t>Fernandez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143000"/>
          </a:xfrm>
        </p:spPr>
        <p:txBody>
          <a:bodyPr/>
          <a:lstStyle/>
          <a:p>
            <a:r>
              <a:rPr lang="es-BO" dirty="0" smtClean="0"/>
              <a:t>Formulación del Problema</a:t>
            </a:r>
            <a:endParaRPr lang="es-BO" dirty="0"/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z="2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s-BO" sz="2800" dirty="0" smtClean="0">
                <a:solidFill>
                  <a:schemeClr val="accent1">
                    <a:lumMod val="75000"/>
                  </a:schemeClr>
                </a:solidFill>
              </a:rPr>
              <a:t>La elaboración manual de los diagramas y las limitaciones conceptuales y técnicas de las herramientas aplicadas</a:t>
            </a:r>
            <a:r>
              <a:rPr lang="es-ES" sz="28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u="sng" dirty="0" smtClean="0"/>
              <a:t>al proceso de enseñanza-aprendizaje del ciclo de instrucción del procesador</a:t>
            </a:r>
            <a:r>
              <a:rPr lang="es-ES" sz="2800" dirty="0" smtClean="0"/>
              <a:t>, </a:t>
            </a:r>
            <a:r>
              <a:rPr lang="es-BO" sz="2800" dirty="0" smtClean="0">
                <a:solidFill>
                  <a:srgbClr val="FF0000"/>
                </a:solidFill>
              </a:rPr>
              <a:t>dificultan el proceso de autoaprendizaje respecto a la dependencia entre las prestaciones del procesador y su diseño arquitectónico</a:t>
            </a:r>
            <a:r>
              <a:rPr lang="es-ES" sz="2800" dirty="0" smtClean="0">
                <a:solidFill>
                  <a:srgbClr val="FF0000"/>
                </a:solidFill>
              </a:rPr>
              <a:t>.</a:t>
            </a:r>
          </a:p>
          <a:p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2071389"/>
            <a:ext cx="8229600" cy="4525963"/>
          </a:xfrm>
        </p:spPr>
        <p:txBody>
          <a:bodyPr/>
          <a:lstStyle/>
          <a:p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Desarrollar una herramienta interactiva para el apoyo</a:t>
            </a:r>
            <a:r>
              <a:rPr lang="es-ES" sz="2800" dirty="0" smtClean="0"/>
              <a:t> </a:t>
            </a:r>
            <a:r>
              <a:rPr lang="es-ES" sz="2800" u="sng" dirty="0" smtClean="0"/>
              <a:t>al proceso de enseñanza-aprendizaje del ciclo de instrucción del procesador</a:t>
            </a:r>
            <a:r>
              <a:rPr lang="es-ES" sz="2800" dirty="0" smtClean="0"/>
              <a:t>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s-BO" dirty="0" smtClean="0">
                <a:effectLst/>
              </a:rPr>
              <a:t>Objetivo</a:t>
            </a:r>
            <a:r>
              <a:rPr lang="es-BO" sz="4400" dirty="0" smtClean="0">
                <a:effectLst/>
              </a:rPr>
              <a:t> General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25963"/>
          </a:xfrm>
        </p:spPr>
        <p:txBody>
          <a:bodyPr/>
          <a:lstStyle/>
          <a:p>
            <a:endParaRPr lang="es-BO" dirty="0" smtClean="0"/>
          </a:p>
          <a:p>
            <a:r>
              <a:rPr lang="es-BO" dirty="0" smtClean="0"/>
              <a:t>Componentes de arquitectura.</a:t>
            </a:r>
          </a:p>
          <a:p>
            <a:r>
              <a:rPr lang="es-BO" dirty="0" smtClean="0"/>
              <a:t>Módulo en binario.</a:t>
            </a:r>
          </a:p>
          <a:p>
            <a:r>
              <a:rPr lang="es-BO" dirty="0" smtClean="0"/>
              <a:t>Módulo en hexadecimal.</a:t>
            </a:r>
          </a:p>
          <a:p>
            <a:r>
              <a:rPr lang="es-BO" dirty="0" smtClean="0"/>
              <a:t>Módulo en ensamblador.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/>
          <a:p>
            <a:r>
              <a:rPr lang="es-ES" dirty="0" smtClean="0"/>
              <a:t>Objetivos Específicos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 smtClean="0"/>
          </a:p>
          <a:p>
            <a:endParaRPr lang="es-BO" dirty="0" smtClean="0"/>
          </a:p>
          <a:p>
            <a:r>
              <a:rPr lang="es-BO" dirty="0" smtClean="0"/>
              <a:t>Arquitectura de Computadoras.</a:t>
            </a:r>
          </a:p>
          <a:p>
            <a:r>
              <a:rPr lang="es-BO" dirty="0" smtClean="0"/>
              <a:t>Software educativo.</a:t>
            </a:r>
          </a:p>
          <a:p>
            <a:r>
              <a:rPr lang="es-BO" dirty="0" smtClean="0"/>
              <a:t>Metodología de desarrollo de Software.</a:t>
            </a:r>
          </a:p>
          <a:p>
            <a:r>
              <a:rPr lang="es-BO" dirty="0" smtClean="0"/>
              <a:t>Tecnologías de desarrollo.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518864" y="485800"/>
            <a:ext cx="8229600" cy="1143000"/>
          </a:xfrm>
        </p:spPr>
        <p:txBody>
          <a:bodyPr>
            <a:normAutofit/>
          </a:bodyPr>
          <a:lstStyle/>
          <a:p>
            <a:r>
              <a:rPr lang="es-BO" sz="5400" dirty="0" smtClean="0"/>
              <a:t>Marco Teórico</a:t>
            </a:r>
            <a:endParaRPr lang="es-ES" sz="5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Ciclo de instrucción</a:t>
            </a:r>
          </a:p>
          <a:p>
            <a:endParaRPr lang="es-ES" sz="1400" dirty="0" smtClean="0"/>
          </a:p>
          <a:p>
            <a:r>
              <a:rPr lang="es-ES" dirty="0" smtClean="0"/>
              <a:t>Depende de:</a:t>
            </a:r>
          </a:p>
          <a:p>
            <a:pPr lvl="1"/>
            <a:r>
              <a:rPr lang="es-ES" dirty="0" smtClean="0"/>
              <a:t>Formato de instrucción.</a:t>
            </a:r>
          </a:p>
          <a:p>
            <a:pPr lvl="1"/>
            <a:r>
              <a:rPr lang="es-ES" dirty="0" smtClean="0"/>
              <a:t>Arquitectura del CPU.</a:t>
            </a:r>
          </a:p>
          <a:p>
            <a:pPr lvl="1"/>
            <a:r>
              <a:rPr lang="es-ES" dirty="0" smtClean="0"/>
              <a:t>Código de operación.</a:t>
            </a:r>
          </a:p>
          <a:p>
            <a:r>
              <a:rPr lang="es-ES" dirty="0" smtClean="0"/>
              <a:t>Se divide en:</a:t>
            </a:r>
          </a:p>
          <a:p>
            <a:pPr lvl="1"/>
            <a:r>
              <a:rPr lang="es-ES" dirty="0" smtClean="0"/>
              <a:t>Ciclo de captación.</a:t>
            </a:r>
          </a:p>
          <a:p>
            <a:pPr lvl="1"/>
            <a:r>
              <a:rPr lang="es-ES" dirty="0" smtClean="0"/>
              <a:t>Ciclo de ejecución.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Arquitectura de Computadoras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Arquitectura del Procesador</a:t>
            </a:r>
          </a:p>
          <a:p>
            <a:pPr>
              <a:buNone/>
            </a:pPr>
            <a:endParaRPr lang="es-BO" sz="1400" b="1" dirty="0" smtClean="0"/>
          </a:p>
          <a:p>
            <a:r>
              <a:rPr lang="es-ES" dirty="0" smtClean="0"/>
              <a:t>Tipos contemplados:</a:t>
            </a:r>
          </a:p>
          <a:p>
            <a:pPr lvl="1"/>
            <a:r>
              <a:rPr lang="es-ES" dirty="0" smtClean="0"/>
              <a:t>Basada en registros específicos.</a:t>
            </a:r>
          </a:p>
          <a:p>
            <a:pPr lvl="1"/>
            <a:r>
              <a:rPr lang="es-ES" dirty="0" smtClean="0"/>
              <a:t>Basada en registros de uso general.</a:t>
            </a:r>
          </a:p>
          <a:p>
            <a:r>
              <a:rPr lang="es-ES" dirty="0" smtClean="0"/>
              <a:t>Formato de instrucción.</a:t>
            </a:r>
          </a:p>
          <a:p>
            <a:r>
              <a:rPr lang="es-ES" dirty="0" smtClean="0"/>
              <a:t>Modos de direccionamiento:</a:t>
            </a:r>
          </a:p>
          <a:p>
            <a:pPr lvl="1"/>
            <a:r>
              <a:rPr lang="es-ES" dirty="0" smtClean="0"/>
              <a:t>Directo.</a:t>
            </a:r>
          </a:p>
          <a:p>
            <a:pPr lvl="1"/>
            <a:r>
              <a:rPr lang="es-ES" dirty="0" smtClean="0"/>
              <a:t>Indirecto.</a:t>
            </a:r>
          </a:p>
          <a:p>
            <a:pPr lvl="1"/>
            <a:r>
              <a:rPr lang="es-ES" dirty="0" smtClean="0"/>
              <a:t>Inmediato.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Arquitectura de Computadoras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BO" b="1" dirty="0" smtClean="0"/>
              <a:t>Interacción entre CPU y RAM.</a:t>
            </a:r>
          </a:p>
          <a:p>
            <a:endParaRPr lang="es-ES" sz="1400" dirty="0" smtClean="0"/>
          </a:p>
          <a:p>
            <a:pPr lvl="0"/>
            <a:r>
              <a:rPr lang="es-BO" sz="2800" dirty="0" smtClean="0"/>
              <a:t>Por su posición en relación al CPU:</a:t>
            </a:r>
            <a:endParaRPr lang="es-ES" sz="2800" dirty="0" smtClean="0"/>
          </a:p>
          <a:p>
            <a:pPr lvl="1"/>
            <a:r>
              <a:rPr lang="es-BO" sz="2400" dirty="0" smtClean="0"/>
              <a:t>Internos.</a:t>
            </a:r>
            <a:endParaRPr lang="es-ES" sz="2400" dirty="0" smtClean="0"/>
          </a:p>
          <a:p>
            <a:pPr lvl="1"/>
            <a:r>
              <a:rPr lang="es-BO" sz="2400" dirty="0" smtClean="0"/>
              <a:t>Externos.</a:t>
            </a:r>
            <a:endParaRPr lang="es-ES" sz="2800" dirty="0" smtClean="0"/>
          </a:p>
          <a:p>
            <a:pPr lvl="0"/>
            <a:r>
              <a:rPr lang="es-BO" sz="2800" dirty="0" smtClean="0"/>
              <a:t>Por el tipo de datos que transportan:</a:t>
            </a:r>
            <a:endParaRPr lang="es-ES" sz="2800" dirty="0" smtClean="0"/>
          </a:p>
          <a:p>
            <a:pPr lvl="1"/>
            <a:r>
              <a:rPr lang="es-BO" sz="2400" dirty="0" smtClean="0"/>
              <a:t>Bus de direcciones.</a:t>
            </a:r>
            <a:endParaRPr lang="es-ES" sz="2400" dirty="0" smtClean="0"/>
          </a:p>
          <a:p>
            <a:pPr lvl="1"/>
            <a:r>
              <a:rPr lang="es-BO" sz="2400" dirty="0" smtClean="0"/>
              <a:t>Bus de datos.</a:t>
            </a:r>
            <a:endParaRPr lang="es-ES" sz="2400" dirty="0" smtClean="0"/>
          </a:p>
          <a:p>
            <a:pPr lvl="1"/>
            <a:r>
              <a:rPr lang="es-BO" sz="2400" dirty="0" smtClean="0"/>
              <a:t>Bus de control.</a:t>
            </a:r>
            <a:endParaRPr lang="es-ES" sz="24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Arquitectura de Computadoras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BO" dirty="0" smtClean="0"/>
              <a:t>Destinado a apoyar al PEA.</a:t>
            </a:r>
          </a:p>
          <a:p>
            <a:r>
              <a:rPr lang="es-BO" dirty="0" smtClean="0"/>
              <a:t>Características esenciales de los programas educativos:</a:t>
            </a:r>
          </a:p>
          <a:p>
            <a:pPr lvl="1"/>
            <a:r>
              <a:rPr lang="es-BO" sz="2400" dirty="0" smtClean="0"/>
              <a:t>Finalidad didáctica. </a:t>
            </a:r>
            <a:endParaRPr lang="es-ES" sz="2400" dirty="0" smtClean="0"/>
          </a:p>
          <a:p>
            <a:pPr lvl="1"/>
            <a:r>
              <a:rPr lang="es-BO" sz="2400" dirty="0" smtClean="0"/>
              <a:t>Utilizan el computador. </a:t>
            </a:r>
            <a:endParaRPr lang="es-ES" sz="2400" dirty="0" smtClean="0"/>
          </a:p>
          <a:p>
            <a:pPr lvl="1"/>
            <a:r>
              <a:rPr lang="es-BO" sz="2400" dirty="0" smtClean="0"/>
              <a:t>Son interactivos. </a:t>
            </a:r>
            <a:endParaRPr lang="es-ES" sz="2400" dirty="0" smtClean="0"/>
          </a:p>
          <a:p>
            <a:pPr lvl="1"/>
            <a:r>
              <a:rPr lang="es-BO" sz="2400" dirty="0" smtClean="0"/>
              <a:t>Individualizan el trabajo. </a:t>
            </a:r>
            <a:endParaRPr lang="es-ES" sz="2400" dirty="0" smtClean="0"/>
          </a:p>
          <a:p>
            <a:pPr lvl="1"/>
            <a:r>
              <a:rPr lang="es-BO" sz="2400" dirty="0" smtClean="0"/>
              <a:t>Son fáciles de usar.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Software educativo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Tipos de software didáctico</a:t>
            </a:r>
            <a:endParaRPr lang="es-ES" b="1" dirty="0" smtClean="0"/>
          </a:p>
          <a:p>
            <a:endParaRPr lang="es-BO" sz="1400" dirty="0" smtClean="0"/>
          </a:p>
          <a:p>
            <a:r>
              <a:rPr lang="es-BO" dirty="0" smtClean="0"/>
              <a:t>Programas tutoriales.</a:t>
            </a:r>
          </a:p>
          <a:p>
            <a:r>
              <a:rPr lang="es-BO" dirty="0" smtClean="0"/>
              <a:t>Bases de datos.</a:t>
            </a:r>
          </a:p>
          <a:p>
            <a:r>
              <a:rPr lang="es-BO" dirty="0" smtClean="0"/>
              <a:t>Simuladores.</a:t>
            </a:r>
          </a:p>
          <a:p>
            <a:r>
              <a:rPr lang="es-BO" dirty="0" smtClean="0"/>
              <a:t>Constructores.</a:t>
            </a:r>
          </a:p>
          <a:p>
            <a:r>
              <a:rPr lang="es-BO" dirty="0" smtClean="0"/>
              <a:t>Herramienta interactiva.</a:t>
            </a:r>
          </a:p>
          <a:p>
            <a:pPr lvl="1"/>
            <a:r>
              <a:rPr lang="es-BO" dirty="0" smtClean="0"/>
              <a:t>Depende del usuario.</a:t>
            </a:r>
          </a:p>
          <a:p>
            <a:pPr lvl="1"/>
            <a:r>
              <a:rPr lang="es-BO" dirty="0" smtClean="0"/>
              <a:t>Es versátil.</a:t>
            </a:r>
          </a:p>
          <a:p>
            <a:pPr lvl="1"/>
            <a:r>
              <a:rPr lang="es-BO" dirty="0" smtClean="0"/>
              <a:t>Puede ser una combinación de las anteriores.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Software educativo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Definición</a:t>
            </a:r>
          </a:p>
          <a:p>
            <a:pPr>
              <a:buNone/>
            </a:pPr>
            <a:endParaRPr lang="es-ES" sz="1400" b="1" dirty="0" smtClean="0"/>
          </a:p>
          <a:p>
            <a:r>
              <a:rPr lang="es-ES" dirty="0" smtClean="0"/>
              <a:t>Metodología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Proceso de desarrollo detallado y completo.</a:t>
            </a:r>
          </a:p>
          <a:p>
            <a:r>
              <a:rPr lang="es-ES" dirty="0" smtClean="0"/>
              <a:t>Etapas comunes:</a:t>
            </a:r>
          </a:p>
          <a:p>
            <a:pPr lvl="1"/>
            <a:r>
              <a:rPr lang="es-BO" dirty="0" smtClean="0"/>
              <a:t>Captura de Requerimientos.</a:t>
            </a:r>
          </a:p>
          <a:p>
            <a:pPr lvl="1"/>
            <a:r>
              <a:rPr lang="es-BO" dirty="0" smtClean="0"/>
              <a:t>Análisis.</a:t>
            </a:r>
          </a:p>
          <a:p>
            <a:pPr lvl="1"/>
            <a:r>
              <a:rPr lang="es-BO" dirty="0" smtClean="0"/>
              <a:t>Diseño.</a:t>
            </a:r>
          </a:p>
          <a:p>
            <a:pPr lvl="1"/>
            <a:r>
              <a:rPr lang="es-BO" dirty="0" smtClean="0"/>
              <a:t>Implementación.</a:t>
            </a:r>
          </a:p>
          <a:p>
            <a:pPr lvl="1"/>
            <a:r>
              <a:rPr lang="es-BO" dirty="0" smtClean="0"/>
              <a:t>Experimentación.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Objetivo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Interacción CPU </a:t>
            </a:r>
            <a:r>
              <a:rPr lang="es-ES" dirty="0" smtClean="0">
                <a:sym typeface="Wingdings" panose="05000000000000000000" pitchFamily="2" charset="2"/>
              </a:rPr>
              <a:t>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RAM.</a:t>
            </a:r>
          </a:p>
          <a:p>
            <a:r>
              <a:rPr lang="es-BO" dirty="0" smtClean="0"/>
              <a:t>Tema de la materia de Arquitectura de Computadoras.</a:t>
            </a:r>
          </a:p>
          <a:p>
            <a:r>
              <a:rPr lang="es-ES" dirty="0" smtClean="0"/>
              <a:t>Ejercicios en:</a:t>
            </a:r>
          </a:p>
          <a:p>
            <a:pPr lvl="1"/>
            <a:r>
              <a:rPr lang="es-ES" dirty="0" smtClean="0"/>
              <a:t>Binario. </a:t>
            </a:r>
          </a:p>
          <a:p>
            <a:pPr lvl="1"/>
            <a:r>
              <a:rPr lang="es-ES" dirty="0" smtClean="0"/>
              <a:t>Hexadecimal.</a:t>
            </a:r>
          </a:p>
          <a:p>
            <a:pPr lvl="1"/>
            <a:r>
              <a:rPr lang="es-ES" dirty="0" smtClean="0"/>
              <a:t>Ensamblador.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7" name="Picture 2" descr="C:\Users\HP\Documents\CATO\SemestreXX\Seminario\imagenes presentación\b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2924944"/>
            <a:ext cx="3432043" cy="257403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Selección de metodología</a:t>
            </a:r>
          </a:p>
          <a:p>
            <a:pPr>
              <a:buNone/>
            </a:pPr>
            <a:endParaRPr lang="es-BO" sz="1400" b="1" dirty="0" smtClean="0"/>
          </a:p>
          <a:p>
            <a:r>
              <a:rPr lang="es-BO" dirty="0" smtClean="0"/>
              <a:t>Características principales del proyecto:</a:t>
            </a:r>
            <a:endParaRPr lang="es-ES" dirty="0" smtClean="0"/>
          </a:p>
          <a:p>
            <a:pPr lvl="1"/>
            <a:r>
              <a:rPr lang="es-BO" dirty="0" smtClean="0"/>
              <a:t>Requerimientos ambiguos.</a:t>
            </a:r>
            <a:endParaRPr lang="es-ES" dirty="0" smtClean="0"/>
          </a:p>
          <a:p>
            <a:pPr lvl="1"/>
            <a:r>
              <a:rPr lang="es-BO" dirty="0" smtClean="0"/>
              <a:t>Necesidad de retroalimentación.</a:t>
            </a:r>
            <a:endParaRPr lang="es-ES" dirty="0" smtClean="0"/>
          </a:p>
          <a:p>
            <a:pPr lvl="1"/>
            <a:r>
              <a:rPr lang="es-BO" dirty="0" smtClean="0"/>
              <a:t>Riesgo alto de insatisfacción.</a:t>
            </a:r>
            <a:endParaRPr lang="es-ES" dirty="0" smtClean="0"/>
          </a:p>
          <a:p>
            <a:pPr lvl="1"/>
            <a:r>
              <a:rPr lang="es-BO" dirty="0" smtClean="0"/>
              <a:t>Disponibilidad de recursos reducidos.</a:t>
            </a:r>
            <a:endParaRPr lang="es-ES" dirty="0" smtClean="0"/>
          </a:p>
          <a:p>
            <a:pPr lvl="1"/>
            <a:r>
              <a:rPr lang="es-BO" dirty="0" smtClean="0"/>
              <a:t>Necesidad de contar con versiones funcionales.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Selección de metodología</a:t>
            </a:r>
          </a:p>
          <a:p>
            <a:pPr>
              <a:buNone/>
            </a:pPr>
            <a:endParaRPr lang="es-BO" sz="1400" b="1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24515" t="37304" r="41799" b="42633"/>
          <a:stretch>
            <a:fillRect/>
          </a:stretch>
        </p:blipFill>
        <p:spPr bwMode="auto">
          <a:xfrm>
            <a:off x="467544" y="2060848"/>
            <a:ext cx="820891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Prototipado</a:t>
            </a:r>
          </a:p>
          <a:p>
            <a:endParaRPr lang="es-BO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48419" t="24169" r="21170" b="22961"/>
          <a:stretch>
            <a:fillRect/>
          </a:stretch>
        </p:blipFill>
        <p:spPr bwMode="auto">
          <a:xfrm>
            <a:off x="899592" y="2132856"/>
            <a:ext cx="388843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Imagen"/>
          <p:cNvPicPr/>
          <p:nvPr/>
        </p:nvPicPr>
        <p:blipFill>
          <a:blip r:embed="rId3" cstate="print"/>
          <a:srcRect l="47017" t="27726" r="35439" b="8100"/>
          <a:stretch>
            <a:fillRect/>
          </a:stretch>
        </p:blipFill>
        <p:spPr bwMode="auto">
          <a:xfrm>
            <a:off x="5076056" y="1196752"/>
            <a:ext cx="309634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b="1" dirty="0" smtClean="0"/>
          </a:p>
          <a:p>
            <a:r>
              <a:rPr lang="es-BO" b="1" dirty="0" smtClean="0"/>
              <a:t>Visual Studio		Escritorio</a:t>
            </a:r>
            <a:endParaRPr lang="es-ES" b="1" dirty="0" smtClean="0"/>
          </a:p>
          <a:p>
            <a:r>
              <a:rPr lang="es-ES" b="1" dirty="0" smtClean="0"/>
              <a:t>C#</a:t>
            </a:r>
          </a:p>
          <a:p>
            <a:endParaRPr lang="es-ES" b="1" dirty="0" smtClean="0"/>
          </a:p>
          <a:p>
            <a:r>
              <a:rPr lang="es-ES" b="1" dirty="0" smtClean="0"/>
              <a:t>Ruby</a:t>
            </a:r>
          </a:p>
          <a:p>
            <a:r>
              <a:rPr lang="es-ES" b="1" dirty="0" smtClean="0"/>
              <a:t>Ruby </a:t>
            </a:r>
            <a:r>
              <a:rPr lang="es-ES" b="1" dirty="0" err="1" smtClean="0"/>
              <a:t>on</a:t>
            </a:r>
            <a:r>
              <a:rPr lang="es-ES" b="1" dirty="0" smtClean="0"/>
              <a:t> </a:t>
            </a:r>
            <a:r>
              <a:rPr lang="es-ES" b="1" dirty="0" err="1" smtClean="0"/>
              <a:t>Rails</a:t>
            </a:r>
            <a:r>
              <a:rPr lang="es-ES" b="1" dirty="0" smtClean="0"/>
              <a:t>		Web</a:t>
            </a:r>
          </a:p>
          <a:p>
            <a:r>
              <a:rPr lang="es-ES" b="1" dirty="0" err="1" smtClean="0"/>
              <a:t>JavaScripts</a:t>
            </a:r>
            <a:endParaRPr lang="es-ES" b="1" dirty="0" smtClean="0"/>
          </a:p>
          <a:p>
            <a:endParaRPr lang="es-BO" b="1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Tecnologías de desarrollo</a:t>
            </a:r>
            <a:endParaRPr lang="es-ES" dirty="0"/>
          </a:p>
        </p:txBody>
      </p:sp>
      <p:sp>
        <p:nvSpPr>
          <p:cNvPr id="6" name="5 Cerrar llave"/>
          <p:cNvSpPr/>
          <p:nvPr/>
        </p:nvSpPr>
        <p:spPr>
          <a:xfrm>
            <a:off x="3491880" y="1916832"/>
            <a:ext cx="288032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errar llave"/>
          <p:cNvSpPr/>
          <p:nvPr/>
        </p:nvSpPr>
        <p:spPr>
          <a:xfrm>
            <a:off x="3491880" y="3356992"/>
            <a:ext cx="504056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b="1" dirty="0" smtClean="0"/>
              <a:t>Cantidad de Prototipos: </a:t>
            </a:r>
            <a:r>
              <a:rPr lang="es-BO" dirty="0" smtClean="0"/>
              <a:t>16.</a:t>
            </a:r>
          </a:p>
          <a:p>
            <a:r>
              <a:rPr lang="es-BO" b="1" dirty="0" smtClean="0"/>
              <a:t>Descartados (&gt;50%): </a:t>
            </a:r>
            <a:r>
              <a:rPr lang="es-BO" dirty="0" smtClean="0"/>
              <a:t>6.</a:t>
            </a:r>
          </a:p>
          <a:p>
            <a:r>
              <a:rPr lang="es-BO" b="1" dirty="0" smtClean="0"/>
              <a:t>Módulos: </a:t>
            </a:r>
            <a:r>
              <a:rPr lang="es-BO" dirty="0" smtClean="0"/>
              <a:t>5.</a:t>
            </a:r>
          </a:p>
          <a:p>
            <a:endParaRPr lang="es-BO" b="1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Ingeniería del Proyecto</a:t>
            </a:r>
            <a:endParaRPr lang="es-E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874435"/>
          </a:xfrm>
        </p:spPr>
        <p:txBody>
          <a:bodyPr/>
          <a:lstStyle/>
          <a:p>
            <a:r>
              <a:rPr lang="es-BO" b="1" dirty="0" smtClean="0"/>
              <a:t>Cantidad de Prototipos: </a:t>
            </a:r>
            <a:r>
              <a:rPr lang="es-BO" dirty="0"/>
              <a:t>2</a:t>
            </a:r>
            <a:r>
              <a:rPr lang="es-BO" dirty="0" smtClean="0"/>
              <a:t>.</a:t>
            </a:r>
          </a:p>
          <a:p>
            <a:r>
              <a:rPr lang="es-BO" b="1" dirty="0" smtClean="0"/>
              <a:t>Descartados (&gt;50%): </a:t>
            </a:r>
            <a:r>
              <a:rPr lang="es-BO"/>
              <a:t>1</a:t>
            </a:r>
            <a:r>
              <a:rPr lang="es-BO" smtClean="0"/>
              <a:t>.</a:t>
            </a:r>
          </a:p>
          <a:p>
            <a:endParaRPr lang="es-BO" dirty="0" smtClean="0"/>
          </a:p>
          <a:p>
            <a:endParaRPr lang="es-BO" b="1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6210"/>
          </a:xfrm>
        </p:spPr>
        <p:txBody>
          <a:bodyPr>
            <a:normAutofit fontScale="90000"/>
          </a:bodyPr>
          <a:lstStyle/>
          <a:p>
            <a:r>
              <a:rPr lang="es-BO" dirty="0">
                <a:effectLst/>
              </a:rPr>
              <a:t>Diseño de componentes de interfaz para visualizar arquitectura del </a:t>
            </a:r>
            <a:r>
              <a:rPr lang="es-BO" dirty="0" smtClean="0">
                <a:effectLst/>
              </a:rPr>
              <a:t>CPU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843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b="1" dirty="0" smtClean="0"/>
              <a:t>Cantidad de Prototipos: </a:t>
            </a:r>
            <a:r>
              <a:rPr lang="es-BO" dirty="0" smtClean="0"/>
              <a:t>16.</a:t>
            </a:r>
          </a:p>
          <a:p>
            <a:r>
              <a:rPr lang="es-BO" b="1" dirty="0" smtClean="0"/>
              <a:t>Descartados (&gt;50%): </a:t>
            </a:r>
            <a:r>
              <a:rPr lang="es-BO" dirty="0" smtClean="0"/>
              <a:t>6.</a:t>
            </a:r>
          </a:p>
          <a:p>
            <a:r>
              <a:rPr lang="es-BO" b="1" dirty="0" smtClean="0"/>
              <a:t>Módulos: </a:t>
            </a:r>
            <a:r>
              <a:rPr lang="es-BO" dirty="0" smtClean="0"/>
              <a:t>5.</a:t>
            </a:r>
          </a:p>
          <a:p>
            <a:endParaRPr lang="es-BO" b="1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Ingeniería del 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048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BO" b="1" dirty="0" smtClean="0"/>
              <a:t>Cantidad de Prototipos: </a:t>
            </a:r>
            <a:r>
              <a:rPr lang="es-BO" dirty="0" smtClean="0"/>
              <a:t>16.</a:t>
            </a:r>
          </a:p>
          <a:p>
            <a:r>
              <a:rPr lang="es-BO" b="1" dirty="0" smtClean="0"/>
              <a:t>Descartados (&gt;50%): </a:t>
            </a:r>
            <a:r>
              <a:rPr lang="es-BO" dirty="0" smtClean="0"/>
              <a:t>6.</a:t>
            </a:r>
          </a:p>
          <a:p>
            <a:r>
              <a:rPr lang="es-BO" b="1" dirty="0" smtClean="0"/>
              <a:t>Módulos: </a:t>
            </a:r>
            <a:r>
              <a:rPr lang="es-BO" dirty="0" smtClean="0"/>
              <a:t>5.</a:t>
            </a:r>
          </a:p>
          <a:p>
            <a:endParaRPr lang="es-BO" b="1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Ingeniería del 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28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2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 descr="C:\Users\HP\Documents\CATO\SemestreXX\Seminario\imagenes documento\interfaz completa con reg esp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04864"/>
            <a:ext cx="799288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3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HP\Documents\CATO\SemestreXX\Seminario\imagenes presentación\20140918_11171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60648"/>
            <a:ext cx="4752528" cy="633670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3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5" name="4 Imagen" descr="C:\Users\HP\Pictures\taller de inve\CorreccionesBin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76872"/>
            <a:ext cx="792088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02840" y="142331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s-ES" b="1" dirty="0" smtClean="0"/>
              <a:t>Prototipo 3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9" name="8 Imagen"/>
          <p:cNvPicPr/>
          <p:nvPr/>
        </p:nvPicPr>
        <p:blipFill>
          <a:blip r:embed="rId2" cstate="print"/>
          <a:srcRect l="7895" t="11838" r="64211" b="42368"/>
          <a:stretch>
            <a:fillRect/>
          </a:stretch>
        </p:blipFill>
        <p:spPr bwMode="auto">
          <a:xfrm>
            <a:off x="539552" y="1844824"/>
            <a:ext cx="410445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/>
          <p:nvPr/>
        </p:nvPicPr>
        <p:blipFill>
          <a:blip r:embed="rId3" cstate="print"/>
          <a:srcRect l="8070" t="14330" r="68246" b="56386"/>
          <a:stretch>
            <a:fillRect/>
          </a:stretch>
        </p:blipFill>
        <p:spPr bwMode="auto">
          <a:xfrm>
            <a:off x="4788024" y="2636912"/>
            <a:ext cx="374441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4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4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6" name="5 Imagen"/>
          <p:cNvPicPr/>
          <p:nvPr/>
        </p:nvPicPr>
        <p:blipFill>
          <a:blip r:embed="rId2" cstate="print"/>
          <a:srcRect l="37544" t="38941" r="30702" b="5296"/>
          <a:stretch>
            <a:fillRect/>
          </a:stretch>
        </p:blipFill>
        <p:spPr bwMode="auto">
          <a:xfrm>
            <a:off x="2555776" y="1556792"/>
            <a:ext cx="482453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4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5" name="4 Imagen" descr="C:\Users\HP\Documents\CATO\SemestreXX\Seminario\imagenes documento\interfaz completa con reg esp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04864"/>
            <a:ext cx="799288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5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5</a:t>
            </a:r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 descr="C:\Users\HP\Documents\CATO\SemestreXX\Seminario\imagenes documento\prepara CPU bin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236166"/>
            <a:ext cx="3722911" cy="528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6</a:t>
            </a:r>
          </a:p>
          <a:p>
            <a:endParaRPr lang="es-BO" sz="2000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operación.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 para el ejercicio por parte del estudiante (llenado de registros iniciales).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6</a:t>
            </a:r>
          </a:p>
          <a:p>
            <a:endParaRPr lang="es-BO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46913" t="26019" r="31041" b="4702"/>
          <a:stretch>
            <a:fillRect/>
          </a:stretch>
        </p:blipFill>
        <p:spPr bwMode="auto">
          <a:xfrm>
            <a:off x="5796136" y="1456184"/>
            <a:ext cx="3122622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 Imagen" descr="C:\Users\HP\Documents\CATO\SemestreXX\Seminario\imagenes documento\prepara RAM bin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060848"/>
            <a:ext cx="5472608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6</a:t>
            </a:r>
          </a:p>
          <a:p>
            <a:endParaRPr lang="es-BO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7" name="6 Imagen"/>
          <p:cNvPicPr/>
          <p:nvPr/>
        </p:nvPicPr>
        <p:blipFill>
          <a:blip r:embed="rId2" cstate="print"/>
          <a:srcRect l="6842" t="20872" r="4035" b="13396"/>
          <a:stretch>
            <a:fillRect/>
          </a:stretch>
        </p:blipFill>
        <p:spPr bwMode="auto">
          <a:xfrm>
            <a:off x="611560" y="2132856"/>
            <a:ext cx="784887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Diagramas (uno por paso).</a:t>
            </a:r>
          </a:p>
          <a:p>
            <a:r>
              <a:rPr lang="es-ES" dirty="0" smtClean="0"/>
              <a:t>Resolución mecánica.</a:t>
            </a:r>
          </a:p>
          <a:p>
            <a:r>
              <a:rPr lang="es-ES" dirty="0" smtClean="0"/>
              <a:t>Tendencia a errores.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2050" name="Picture 2" descr="C:\Users\HP\Documents\CATO\SemestreXX\Seminario\imagenes presentación\confundi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654" y="3140968"/>
            <a:ext cx="3472346" cy="2808312"/>
          </a:xfrm>
          <a:prstGeom prst="rect">
            <a:avLst/>
          </a:prstGeom>
          <a:noFill/>
        </p:spPr>
      </p:pic>
      <p:pic>
        <p:nvPicPr>
          <p:cNvPr id="2051" name="Picture 3" descr="C:\Users\HP\Documents\CATO\SemestreXX\Seminario\imagenes presentación\confundido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764704"/>
            <a:ext cx="2160240" cy="2160240"/>
          </a:xfrm>
          <a:prstGeom prst="rect">
            <a:avLst/>
          </a:prstGeom>
          <a:noFill/>
        </p:spPr>
      </p:pic>
      <p:pic>
        <p:nvPicPr>
          <p:cNvPr id="6" name="Picture 2" descr="C:\Users\HP\Documents\CATO\SemestreXX\Seminario\imagenes presentación\perder tiemp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96952"/>
            <a:ext cx="2973442" cy="326751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7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 lvl="1"/>
            <a:r>
              <a:rPr lang="es-BO" dirty="0" smtClean="0"/>
              <a:t>Refactorización de código.</a:t>
            </a: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C:\Users\HP\Documents\CATO\SemestreXX\Seminario\imagenes documento\diseño prototipo 7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8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 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>
          <a:blip r:embed="rId2" cstate="print"/>
          <a:srcRect l="37037" t="30094" r="29100" b="8150"/>
          <a:stretch>
            <a:fillRect/>
          </a:stretch>
        </p:blipFill>
        <p:spPr bwMode="auto">
          <a:xfrm>
            <a:off x="2195736" y="1412776"/>
            <a:ext cx="489654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8</a:t>
            </a:r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C:\Users\HP\Documents\CATO\SemestreXX\Seminario\imagenes documento\diseño prototipo 8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9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sz="2400" dirty="0" smtClean="0"/>
              <a:t>Implementar componente para preparación de la RAM para el ejercicio por parte del estudiante (llenado de registros iniciales). </a:t>
            </a: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ES" b="1" dirty="0" smtClean="0"/>
              <a:t>Prototipo 9</a:t>
            </a:r>
          </a:p>
          <a:p>
            <a:pPr>
              <a:buNone/>
            </a:pPr>
            <a:endParaRPr lang="es-ES" sz="1400" b="1" dirty="0" smtClean="0"/>
          </a:p>
          <a:p>
            <a:pPr lvl="0"/>
            <a:r>
              <a:rPr lang="es-BO" dirty="0" smtClean="0"/>
              <a:t>PC debe existir.</a:t>
            </a:r>
            <a:endParaRPr lang="es-ES" dirty="0" smtClean="0"/>
          </a:p>
          <a:p>
            <a:pPr lvl="0"/>
            <a:r>
              <a:rPr lang="es-BO" dirty="0" smtClean="0"/>
              <a:t>Debe existir más de una instrucción.</a:t>
            </a:r>
            <a:endParaRPr lang="es-ES" dirty="0" smtClean="0"/>
          </a:p>
          <a:p>
            <a:pPr lvl="0"/>
            <a:r>
              <a:rPr lang="es-BO" dirty="0" smtClean="0"/>
              <a:t>Instrucciones consecutivas.</a:t>
            </a:r>
            <a:endParaRPr lang="es-ES" dirty="0" smtClean="0"/>
          </a:p>
          <a:p>
            <a:pPr lvl="0"/>
            <a:r>
              <a:rPr lang="es-BO" dirty="0" smtClean="0"/>
              <a:t>PC debe contener un LOAD.</a:t>
            </a:r>
            <a:endParaRPr lang="es-ES" dirty="0" smtClean="0"/>
          </a:p>
          <a:p>
            <a:pPr lvl="0"/>
            <a:r>
              <a:rPr lang="es-BO" dirty="0" smtClean="0"/>
              <a:t>Comprueba las instrucciones.</a:t>
            </a:r>
            <a:endParaRPr lang="es-ES" dirty="0" smtClean="0"/>
          </a:p>
          <a:p>
            <a:r>
              <a:rPr lang="es-BO" dirty="0" smtClean="0"/>
              <a:t>La dirección a la que apunta el campo de direcciones de cada instrucción debe tener contenido, menos si es STORE.</a:t>
            </a: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C:\Users\HP\Documents\CATO\SemestreXX\Seminario\imagenes documento\diseño prototipo 9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s-BO" b="1" dirty="0" smtClean="0"/>
              <a:t>Prototipo 11</a:t>
            </a:r>
          </a:p>
          <a:p>
            <a:pPr lvl="0">
              <a:buNone/>
            </a:pPr>
            <a:endParaRPr lang="es-BO" sz="1100" b="1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operación, en binario.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RAM, en binario.</a:t>
            </a:r>
            <a:endParaRPr lang="es-ES" dirty="0" smtClean="0"/>
          </a:p>
          <a:p>
            <a:pPr lvl="1"/>
            <a:r>
              <a:rPr lang="es-BO" dirty="0" smtClean="0"/>
              <a:t>Herramienta web.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5308" t="11034" r="64211" b="22951"/>
          <a:stretch>
            <a:fillRect/>
          </a:stretch>
        </p:blipFill>
        <p:spPr bwMode="auto">
          <a:xfrm>
            <a:off x="539552" y="1556792"/>
            <a:ext cx="371695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Imagen"/>
          <p:cNvPicPr/>
          <p:nvPr/>
        </p:nvPicPr>
        <p:blipFill>
          <a:blip r:embed="rId3" cstate="print"/>
          <a:srcRect l="5088" t="8723" r="59649"/>
          <a:stretch>
            <a:fillRect/>
          </a:stretch>
        </p:blipFill>
        <p:spPr bwMode="auto">
          <a:xfrm>
            <a:off x="4572000" y="548680"/>
            <a:ext cx="4019550" cy="585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s-ES" b="1" dirty="0" err="1" smtClean="0"/>
              <a:t>Microprocessor</a:t>
            </a:r>
            <a:r>
              <a:rPr lang="es-ES" b="1" dirty="0" smtClean="0"/>
              <a:t> Tutorial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4" name="Picture 2" descr="C:\Users\danrocar\Desktop\microtu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060848"/>
            <a:ext cx="4968552" cy="404940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12</a:t>
            </a:r>
          </a:p>
          <a:p>
            <a:pPr>
              <a:buNone/>
            </a:pPr>
            <a:endParaRPr lang="es-BO" sz="1200" b="1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RAM, en binario.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errores, en binario.</a:t>
            </a:r>
            <a:endParaRPr lang="es-ES" dirty="0" smtClean="0"/>
          </a:p>
          <a:p>
            <a:pPr lvl="1"/>
            <a:r>
              <a:rPr lang="es-BO" dirty="0" smtClean="0"/>
              <a:t>Herramienta web. 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operación, en hexadecimal.</a:t>
            </a:r>
            <a:endParaRPr lang="es-ES" dirty="0" smtClean="0"/>
          </a:p>
          <a:p>
            <a:pPr lvl="1"/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5263" t="10261" r="68246" b="23199"/>
          <a:stretch>
            <a:fillRect/>
          </a:stretch>
        </p:blipFill>
        <p:spPr bwMode="auto">
          <a:xfrm>
            <a:off x="467544" y="1484784"/>
            <a:ext cx="320491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Imagen"/>
          <p:cNvPicPr/>
          <p:nvPr/>
        </p:nvPicPr>
        <p:blipFill>
          <a:blip r:embed="rId3" cstate="print"/>
          <a:srcRect l="5263" t="9657" r="37544" b="4050"/>
          <a:stretch>
            <a:fillRect/>
          </a:stretch>
        </p:blipFill>
        <p:spPr bwMode="auto">
          <a:xfrm>
            <a:off x="3635896" y="1484784"/>
            <a:ext cx="5257800" cy="446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8" name="7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12632" t="10904" r="9825"/>
          <a:stretch>
            <a:fillRect/>
          </a:stretch>
        </p:blipFill>
        <p:spPr bwMode="auto">
          <a:xfrm>
            <a:off x="1068882" y="1481138"/>
            <a:ext cx="700623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6 Marcador de contenido" descr="C:\Users\HP\Documents\CATO\Semestre Final\Taller de Grado\Proyecto\Documentacion\imagenes documento\diseño prototipo 12 - binario.bmp"/>
          <p:cNvPicPr>
            <a:picLocks noGrp="1"/>
          </p:cNvPicPr>
          <p:nvPr>
            <p:ph idx="1"/>
          </p:nvPr>
        </p:nvPicPr>
        <p:blipFill>
          <a:blip r:embed="rId2" cstate="print"/>
          <a:srcRect t="3172"/>
          <a:stretch>
            <a:fillRect/>
          </a:stretch>
        </p:blipFill>
        <p:spPr bwMode="auto">
          <a:xfrm>
            <a:off x="1403648" y="260648"/>
            <a:ext cx="6408712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5" name="4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b="1996"/>
          <a:stretch>
            <a:fillRect/>
          </a:stretch>
        </p:blipFill>
        <p:spPr bwMode="auto">
          <a:xfrm>
            <a:off x="2411760" y="1340768"/>
            <a:ext cx="435827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13</a:t>
            </a:r>
          </a:p>
          <a:p>
            <a:pPr>
              <a:buNone/>
            </a:pPr>
            <a:endParaRPr lang="es-BO" sz="1200" b="1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RAM, en hexadecimal.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errores, en hexadecimal.</a:t>
            </a:r>
            <a:endParaRPr lang="es-ES" dirty="0" smtClean="0"/>
          </a:p>
          <a:p>
            <a:pPr lvl="1"/>
            <a:r>
              <a:rPr lang="es-BO" dirty="0" smtClean="0"/>
              <a:t>Selección de lenguaje.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operación, en ensamblador.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6" name="5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39123" t="15888" r="32807"/>
          <a:stretch>
            <a:fillRect/>
          </a:stretch>
        </p:blipFill>
        <p:spPr bwMode="auto">
          <a:xfrm>
            <a:off x="5796136" y="1196752"/>
            <a:ext cx="26864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/>
          <p:cNvPicPr/>
          <p:nvPr/>
        </p:nvPicPr>
        <p:blipFill>
          <a:blip r:embed="rId3" cstate="print"/>
          <a:srcRect l="28421" t="16511" r="23860" b="29283"/>
          <a:stretch>
            <a:fillRect/>
          </a:stretch>
        </p:blipFill>
        <p:spPr bwMode="auto">
          <a:xfrm>
            <a:off x="251520" y="1844824"/>
            <a:ext cx="5196488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5" name="4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4912" t="9346" r="1228" b="4984"/>
          <a:stretch>
            <a:fillRect/>
          </a:stretch>
        </p:blipFill>
        <p:spPr bwMode="auto">
          <a:xfrm>
            <a:off x="457200" y="1632539"/>
            <a:ext cx="8229600" cy="422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5 Marcador de contenido" descr="C:\Users\HP\Documents\CATO\Semestre Final\Taller de Grado\Proyecto\Documentacion\imagenes documento\diseño prototipo 13 - hexa.bmp"/>
          <p:cNvPicPr>
            <a:picLocks noGrp="1"/>
          </p:cNvPicPr>
          <p:nvPr>
            <p:ph idx="1"/>
          </p:nvPr>
        </p:nvPicPr>
        <p:blipFill>
          <a:blip r:embed="rId2" cstate="print"/>
          <a:srcRect t="3498"/>
          <a:stretch>
            <a:fillRect/>
          </a:stretch>
        </p:blipFill>
        <p:spPr bwMode="auto">
          <a:xfrm>
            <a:off x="1331640" y="260648"/>
            <a:ext cx="6768752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BO" b="1" dirty="0" smtClean="0"/>
              <a:t>Prototipo 14</a:t>
            </a:r>
          </a:p>
          <a:p>
            <a:pPr>
              <a:buNone/>
            </a:pPr>
            <a:endParaRPr lang="es-ES" sz="1200" b="1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 con arquitectura basada en registros específicos, con una y dos direcciones, en ensamblador.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 con arquitectura basada en registros de uso general con dos direcciones, en ensamblador.</a:t>
            </a: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 smtClean="0"/>
              <a:t>Pep</a:t>
            </a:r>
            <a:r>
              <a:rPr lang="es-ES" b="1" dirty="0" smtClean="0"/>
              <a:t>/7 Simulator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5" name="Picture 2" descr="C:\Users\danrocar\Desktop\pep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060848"/>
            <a:ext cx="5040560" cy="40701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6" name="5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29824" t="15347" r="26316" b="-368"/>
          <a:stretch>
            <a:fillRect/>
          </a:stretch>
        </p:blipFill>
        <p:spPr bwMode="auto">
          <a:xfrm>
            <a:off x="347175" y="1412776"/>
            <a:ext cx="415281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/>
          <p:cNvPicPr/>
          <p:nvPr/>
        </p:nvPicPr>
        <p:blipFill>
          <a:blip r:embed="rId3" cstate="print"/>
          <a:srcRect l="29474" t="15659" r="25965" b="-1103"/>
          <a:stretch>
            <a:fillRect/>
          </a:stretch>
        </p:blipFill>
        <p:spPr bwMode="auto">
          <a:xfrm>
            <a:off x="4572000" y="1412776"/>
            <a:ext cx="4248472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6" name="5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29474" t="16963" r="26018" b="3973"/>
          <a:stretch>
            <a:fillRect/>
          </a:stretch>
        </p:blipFill>
        <p:spPr bwMode="auto">
          <a:xfrm>
            <a:off x="395536" y="1340768"/>
            <a:ext cx="4104456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6 Imagen" descr="C:\Users\HP\Documents\CATO\Semestre Final\Taller de Grado\Proyecto\Documentacion\imagenes documento\diseño prototipo 14.bmp"/>
          <p:cNvPicPr/>
          <p:nvPr/>
        </p:nvPicPr>
        <p:blipFill>
          <a:blip r:embed="rId3" cstate="print"/>
          <a:srcRect t="3311"/>
          <a:stretch>
            <a:fillRect/>
          </a:stretch>
        </p:blipFill>
        <p:spPr bwMode="auto">
          <a:xfrm>
            <a:off x="4572000" y="548680"/>
            <a:ext cx="4146054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15</a:t>
            </a:r>
          </a:p>
          <a:p>
            <a:pPr>
              <a:buNone/>
            </a:pPr>
            <a:endParaRPr lang="es-ES" sz="1200" b="1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 con arquitectura basada en registros específicos, con una y dos direcciones, en ensamblador.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 con arquitectura basada en registros de uso general con dos direcciones, en ensamblador.</a:t>
            </a:r>
            <a:endParaRPr lang="es-E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8" name="7 Marcador de contenido" descr="C:\Users\HP\Documents\CATO\Semestre Final\Taller de Grado\Proyecto\Documentacion\imagenes documento\prototipo final.png"/>
          <p:cNvPicPr>
            <a:picLocks noGrp="1"/>
          </p:cNvPicPr>
          <p:nvPr>
            <p:ph idx="1"/>
          </p:nvPr>
        </p:nvPicPr>
        <p:blipFill>
          <a:blip r:embed="rId2" cstate="print"/>
          <a:srcRect t="24629"/>
          <a:stretch>
            <a:fillRect/>
          </a:stretch>
        </p:blipFill>
        <p:spPr bwMode="auto">
          <a:xfrm>
            <a:off x="457200" y="1909144"/>
            <a:ext cx="8229600" cy="3669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5" name="4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12632" t="38318" r="9123"/>
          <a:stretch>
            <a:fillRect/>
          </a:stretch>
        </p:blipFill>
        <p:spPr bwMode="auto">
          <a:xfrm>
            <a:off x="457200" y="1920386"/>
            <a:ext cx="8229600" cy="3647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pic>
        <p:nvPicPr>
          <p:cNvPr id="7" name="6 Marcador de contenido"/>
          <p:cNvPicPr>
            <a:picLocks noGrp="1"/>
          </p:cNvPicPr>
          <p:nvPr>
            <p:ph idx="1"/>
          </p:nvPr>
        </p:nvPicPr>
        <p:blipFill>
          <a:blip r:embed="rId2" cstate="print"/>
          <a:srcRect l="36667" t="28037" r="30877" b="40499"/>
          <a:stretch>
            <a:fillRect/>
          </a:stretch>
        </p:blipFill>
        <p:spPr bwMode="auto">
          <a:xfrm>
            <a:off x="2411760" y="1412776"/>
            <a:ext cx="4222899" cy="230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8 Imagen"/>
          <p:cNvPicPr/>
          <p:nvPr/>
        </p:nvPicPr>
        <p:blipFill>
          <a:blip r:embed="rId3" cstate="print"/>
          <a:srcRect l="37018" t="27726" r="26666" b="40810"/>
          <a:stretch>
            <a:fillRect/>
          </a:stretch>
        </p:blipFill>
        <p:spPr bwMode="auto">
          <a:xfrm>
            <a:off x="2339752" y="3861048"/>
            <a:ext cx="4431389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Marco Práctico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16</a:t>
            </a:r>
          </a:p>
          <a:p>
            <a:pPr>
              <a:buNone/>
            </a:pPr>
            <a:endParaRPr lang="es-ES" sz="1200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del CPU, en binario.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del CPU, en hexadecimal.</a:t>
            </a:r>
            <a:endParaRPr lang="es-ES" dirty="0" smtClean="0"/>
          </a:p>
          <a:p>
            <a:pPr lvl="1"/>
            <a:r>
              <a:rPr lang="es-BO" dirty="0" smtClean="0"/>
              <a:t>Refactorizar código.</a:t>
            </a:r>
            <a:endParaRPr lang="es-ES" dirty="0" smtClean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8 Imagen" descr="C:\Users\HP\Documents\CATO\Semestre Final\Taller de Grado\Proyecto\Documentacion\imagenes documento\diseño prototipo 16 - hexa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0648"/>
            <a:ext cx="6552728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6" name="5 Marcador de contenido" descr="C:\Users\HP\Documents\CATO\Semestre Final\Taller de Grado\Proyecto\Documentacion\imagenes documento\diseño prototipo 16 - binario.bmp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60648"/>
            <a:ext cx="6624736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4 Imagen" descr="C:\Users\HP\Documents\CATO\Semestre Final\Taller de Grado\Proyecto\Documentacion\imagenes documento\diseño prototipo 16 - assembler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60648"/>
            <a:ext cx="6840760" cy="6264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s-ES" b="1" dirty="0" smtClean="0"/>
              <a:t>Dan! 71 CPU Simulator</a:t>
            </a:r>
            <a:endParaRPr lang="es-BO" dirty="0" smtClean="0"/>
          </a:p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endParaRPr lang="es-ES" b="1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5" name="Picture 2" descr="C:\Users\danrocar\Desktop\d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060848"/>
            <a:ext cx="5128041" cy="406436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cap="all" dirty="0" smtClean="0"/>
              <a:t>Conclusiones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Prototipado -&gt; retroalimentación -&gt; requerimientos.</a:t>
            </a:r>
          </a:p>
          <a:p>
            <a:r>
              <a:rPr lang="es-BO" dirty="0" smtClean="0"/>
              <a:t>Web &gt; Escritorio.</a:t>
            </a:r>
            <a:endParaRPr lang="es-ES" dirty="0" smtClean="0"/>
          </a:p>
          <a:p>
            <a:r>
              <a:rPr lang="es-BO" dirty="0" smtClean="0"/>
              <a:t>Ventajas Ruby </a:t>
            </a:r>
            <a:r>
              <a:rPr lang="es-BO" dirty="0" err="1" smtClean="0"/>
              <a:t>on</a:t>
            </a:r>
            <a:r>
              <a:rPr lang="es-BO" dirty="0" smtClean="0"/>
              <a:t> </a:t>
            </a:r>
            <a:r>
              <a:rPr lang="es-BO" dirty="0" err="1" smtClean="0"/>
              <a:t>Rails</a:t>
            </a:r>
            <a:r>
              <a:rPr lang="es-BO" dirty="0" smtClean="0"/>
              <a:t>.</a:t>
            </a:r>
          </a:p>
          <a:p>
            <a:r>
              <a:rPr lang="es-BO" dirty="0" err="1" smtClean="0"/>
              <a:t>Jquery</a:t>
            </a:r>
            <a:r>
              <a:rPr lang="es-BO" dirty="0" smtClean="0"/>
              <a:t> -&gt; mejor experiencia de usuario.</a:t>
            </a:r>
            <a:endParaRPr lang="es-ES" dirty="0" smtClean="0"/>
          </a:p>
          <a:p>
            <a:r>
              <a:rPr lang="es-BO" dirty="0" smtClean="0"/>
              <a:t>CSS guiada por:</a:t>
            </a:r>
          </a:p>
          <a:p>
            <a:pPr lvl="1"/>
            <a:r>
              <a:rPr lang="es-BO" dirty="0" smtClean="0"/>
              <a:t>Usuarios.</a:t>
            </a:r>
          </a:p>
          <a:p>
            <a:pPr lvl="1"/>
            <a:r>
              <a:rPr lang="es-BO" dirty="0" smtClean="0"/>
              <a:t>Estudiantes de diseño.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cap="all" dirty="0" smtClean="0"/>
              <a:t>Conclusiones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BO" dirty="0" smtClean="0"/>
              <a:t>Guía en la preparación de la RAM.</a:t>
            </a:r>
            <a:endParaRPr lang="es-ES" dirty="0" smtClean="0"/>
          </a:p>
          <a:p>
            <a:r>
              <a:rPr lang="es-ES" dirty="0" smtClean="0"/>
              <a:t>Interacción con usuario para llenado de registros definida con experimentación.</a:t>
            </a:r>
          </a:p>
          <a:p>
            <a:r>
              <a:rPr lang="es-ES" dirty="0" smtClean="0"/>
              <a:t>Corrección inmediata la mejor opción.</a:t>
            </a:r>
          </a:p>
          <a:p>
            <a:endParaRPr lang="es-E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cap="all" dirty="0" smtClean="0"/>
              <a:t>Recomendaciones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" dirty="0" smtClean="0"/>
          </a:p>
          <a:p>
            <a:r>
              <a:rPr lang="es-ES" dirty="0" smtClean="0"/>
              <a:t>Cuentas de usuario:</a:t>
            </a:r>
          </a:p>
          <a:p>
            <a:pPr lvl="1"/>
            <a:r>
              <a:rPr lang="es-ES" dirty="0" smtClean="0"/>
              <a:t>Control docente.</a:t>
            </a:r>
          </a:p>
          <a:p>
            <a:pPr lvl="1"/>
            <a:r>
              <a:rPr lang="es-ES" dirty="0" smtClean="0"/>
              <a:t>Guardado de ejercicios.</a:t>
            </a:r>
          </a:p>
          <a:p>
            <a:r>
              <a:rPr lang="es-ES" dirty="0" smtClean="0"/>
              <a:t>Simulación.</a:t>
            </a:r>
          </a:p>
          <a:p>
            <a:r>
              <a:rPr lang="es-ES" dirty="0" smtClean="0"/>
              <a:t>Mantener pruebas.</a:t>
            </a:r>
          </a:p>
          <a:p>
            <a:r>
              <a:rPr lang="es-ES" dirty="0" smtClean="0"/>
              <a:t>3 direcciones.</a:t>
            </a:r>
          </a:p>
          <a:p>
            <a:endParaRPr lang="es-ES" dirty="0" smtClean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cuments\CATO\SemestreXX\Seminario\imagenes presentación\gracias_multiling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80" y="404664"/>
            <a:ext cx="8634800" cy="54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00000"/>
          </a:xfrm>
        </p:spPr>
        <p:txBody>
          <a:bodyPr numCol="2">
            <a:normAutofit/>
          </a:bodyPr>
          <a:lstStyle/>
          <a:p>
            <a:pPr marL="109728" lvl="0" indent="0" algn="ctr">
              <a:lnSpc>
                <a:spcPct val="150000"/>
              </a:lnSpc>
              <a:buNone/>
            </a:pPr>
            <a:r>
              <a:rPr lang="es-ES" sz="2100" b="1" dirty="0" smtClean="0">
                <a:solidFill>
                  <a:schemeClr val="bg2">
                    <a:lumMod val="25000"/>
                  </a:schemeClr>
                </a:solidFill>
              </a:rPr>
              <a:t>Causa</a:t>
            </a:r>
          </a:p>
          <a:p>
            <a:pPr lvl="0">
              <a:lnSpc>
                <a:spcPct val="150000"/>
              </a:lnSpc>
            </a:pPr>
            <a:r>
              <a:rPr lang="es-ES" sz="2100" dirty="0" smtClean="0"/>
              <a:t>Diagramas</a:t>
            </a:r>
          </a:p>
          <a:p>
            <a:pPr lvl="0">
              <a:lnSpc>
                <a:spcPct val="150000"/>
              </a:lnSpc>
            </a:pPr>
            <a:r>
              <a:rPr lang="es-ES" sz="2100" dirty="0" smtClean="0"/>
              <a:t>Diagramas manuales</a:t>
            </a:r>
          </a:p>
          <a:p>
            <a:pPr>
              <a:lnSpc>
                <a:spcPct val="150000"/>
              </a:lnSpc>
            </a:pPr>
            <a:endParaRPr lang="es-BO" sz="2100" dirty="0" smtClean="0"/>
          </a:p>
          <a:p>
            <a:pPr>
              <a:lnSpc>
                <a:spcPct val="150000"/>
              </a:lnSpc>
            </a:pPr>
            <a:r>
              <a:rPr lang="es-BO" sz="2100" dirty="0" smtClean="0"/>
              <a:t>Elaboración manual</a:t>
            </a:r>
          </a:p>
          <a:p>
            <a:pPr>
              <a:lnSpc>
                <a:spcPct val="150000"/>
              </a:lnSpc>
            </a:pPr>
            <a:r>
              <a:rPr lang="es-BO" sz="2100" dirty="0" smtClean="0"/>
              <a:t>Errores </a:t>
            </a:r>
            <a:r>
              <a:rPr lang="es-BO" sz="2100" dirty="0" smtClean="0"/>
              <a:t>se ven la siguiente </a:t>
            </a:r>
            <a:r>
              <a:rPr lang="es-BO" sz="2100" dirty="0" smtClean="0"/>
              <a:t>clase</a:t>
            </a:r>
          </a:p>
          <a:p>
            <a:pPr>
              <a:lnSpc>
                <a:spcPct val="150000"/>
              </a:lnSpc>
            </a:pPr>
            <a:endParaRPr lang="es-BO" sz="2100" dirty="0" smtClean="0"/>
          </a:p>
          <a:p>
            <a:pPr>
              <a:lnSpc>
                <a:spcPct val="150000"/>
              </a:lnSpc>
            </a:pPr>
            <a:endParaRPr lang="es-BO" sz="2100" dirty="0" smtClean="0"/>
          </a:p>
          <a:p>
            <a:pPr marL="109728" indent="0" algn="ctr">
              <a:lnSpc>
                <a:spcPct val="150000"/>
              </a:lnSpc>
              <a:buNone/>
            </a:pPr>
            <a:r>
              <a:rPr lang="es-BO" sz="2100" b="1" dirty="0" smtClean="0">
                <a:solidFill>
                  <a:srgbClr val="FF0000"/>
                </a:solidFill>
              </a:rPr>
              <a:t>Efecto</a:t>
            </a:r>
          </a:p>
          <a:p>
            <a:pPr marL="109728" lvl="0" indent="0">
              <a:lnSpc>
                <a:spcPct val="150000"/>
              </a:lnSpc>
              <a:buNone/>
            </a:pPr>
            <a:r>
              <a:rPr lang="es-ES" sz="2100" dirty="0" smtClean="0"/>
              <a:t>Incrementa </a:t>
            </a:r>
            <a:r>
              <a:rPr lang="es-ES" sz="2100" dirty="0"/>
              <a:t>el tiempo.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s-ES" sz="2100" dirty="0" smtClean="0"/>
              <a:t>No </a:t>
            </a:r>
            <a:r>
              <a:rPr lang="es-ES" sz="2100" dirty="0"/>
              <a:t>se ve claramente </a:t>
            </a:r>
            <a:r>
              <a:rPr lang="es-ES" sz="2100" dirty="0" smtClean="0"/>
              <a:t>interacción </a:t>
            </a:r>
            <a:r>
              <a:rPr lang="es-ES" sz="2100" dirty="0"/>
              <a:t>CPU-RAM</a:t>
            </a:r>
            <a:r>
              <a:rPr lang="es-ES" sz="2100" dirty="0" smtClean="0"/>
              <a:t>.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s-ES" sz="2100" dirty="0" smtClean="0"/>
              <a:t>Errores.</a:t>
            </a:r>
          </a:p>
          <a:p>
            <a:pPr marL="109728" indent="0">
              <a:lnSpc>
                <a:spcPct val="150000"/>
              </a:lnSpc>
              <a:buNone/>
            </a:pPr>
            <a:r>
              <a:rPr lang="es-ES" sz="2100" dirty="0" smtClean="0"/>
              <a:t>Dificulta </a:t>
            </a:r>
            <a:r>
              <a:rPr lang="es-BO" sz="2100" dirty="0" smtClean="0"/>
              <a:t> </a:t>
            </a:r>
            <a:r>
              <a:rPr lang="es-BO" sz="2100" dirty="0"/>
              <a:t>el auto-aprendizaje.</a:t>
            </a:r>
            <a:endParaRPr lang="es-ES" sz="21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Situación Problemática</a:t>
            </a:r>
            <a:endParaRPr lang="es-ES" dirty="0"/>
          </a:p>
        </p:txBody>
      </p:sp>
      <p:sp>
        <p:nvSpPr>
          <p:cNvPr id="7" name="6 Cerrar llave"/>
          <p:cNvSpPr/>
          <p:nvPr/>
        </p:nvSpPr>
        <p:spPr>
          <a:xfrm>
            <a:off x="4283968" y="2132856"/>
            <a:ext cx="288032" cy="2952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611968"/>
          </a:xfrm>
        </p:spPr>
        <p:txBody>
          <a:bodyPr numCol="2">
            <a:normAutofit fontScale="77500" lnSpcReduction="20000"/>
          </a:bodyPr>
          <a:lstStyle/>
          <a:p>
            <a:pPr marL="109728" lvl="0" indent="0" algn="ctr">
              <a:lnSpc>
                <a:spcPct val="170000"/>
              </a:lnSpc>
              <a:buNone/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</a:rPr>
              <a:t>Causa</a:t>
            </a:r>
            <a:endParaRPr lang="es-ES" dirty="0" smtClean="0"/>
          </a:p>
          <a:p>
            <a:pPr lvl="0">
              <a:lnSpc>
                <a:spcPct val="170000"/>
              </a:lnSpc>
            </a:pPr>
            <a:r>
              <a:rPr lang="es-ES" dirty="0" smtClean="0"/>
              <a:t>Simuladores </a:t>
            </a:r>
            <a:r>
              <a:rPr lang="es-ES" dirty="0" smtClean="0"/>
              <a:t>poco  intuitivos</a:t>
            </a:r>
            <a:endParaRPr lang="es-ES" dirty="0" smtClean="0"/>
          </a:p>
          <a:p>
            <a:pPr lvl="0">
              <a:lnSpc>
                <a:spcPct val="170000"/>
              </a:lnSpc>
            </a:pPr>
            <a:r>
              <a:rPr lang="es-ES" dirty="0" smtClean="0"/>
              <a:t>Simuladores </a:t>
            </a:r>
            <a:r>
              <a:rPr lang="es-ES" dirty="0" smtClean="0"/>
              <a:t>realizan todo el </a:t>
            </a:r>
            <a:r>
              <a:rPr lang="es-ES" dirty="0" smtClean="0"/>
              <a:t>trabajo</a:t>
            </a:r>
          </a:p>
          <a:p>
            <a:pPr lvl="0">
              <a:lnSpc>
                <a:spcPct val="170000"/>
              </a:lnSpc>
            </a:pPr>
            <a:r>
              <a:rPr lang="es-ES" dirty="0" err="1" smtClean="0"/>
              <a:t>Microprocessor</a:t>
            </a:r>
            <a:r>
              <a:rPr lang="es-ES" dirty="0" smtClean="0"/>
              <a:t> Tutorial estático</a:t>
            </a:r>
          </a:p>
          <a:p>
            <a:pPr>
              <a:lnSpc>
                <a:spcPct val="170000"/>
              </a:lnSpc>
            </a:pPr>
            <a:r>
              <a:rPr lang="es-ES" dirty="0" smtClean="0"/>
              <a:t>Una </a:t>
            </a:r>
            <a:r>
              <a:rPr lang="es-ES" dirty="0" smtClean="0"/>
              <a:t>sola </a:t>
            </a:r>
            <a:r>
              <a:rPr lang="es-ES" dirty="0" smtClean="0"/>
              <a:t>arquitectura</a:t>
            </a:r>
            <a:endParaRPr lang="es-ES" dirty="0" smtClean="0"/>
          </a:p>
          <a:p>
            <a:pPr marL="109728" indent="0" algn="ctr">
              <a:lnSpc>
                <a:spcPct val="170000"/>
              </a:lnSpc>
              <a:buNone/>
            </a:pPr>
            <a:r>
              <a:rPr lang="es-BO" b="1" dirty="0" smtClean="0">
                <a:solidFill>
                  <a:srgbClr val="FF0000"/>
                </a:solidFill>
              </a:rPr>
              <a:t>Efecto</a:t>
            </a:r>
            <a:endParaRPr lang="es-ES" dirty="0"/>
          </a:p>
          <a:p>
            <a:pPr marL="109728" indent="0">
              <a:lnSpc>
                <a:spcPct val="170000"/>
              </a:lnSpc>
              <a:buNone/>
            </a:pPr>
            <a:r>
              <a:rPr lang="es-ES" dirty="0" smtClean="0"/>
              <a:t>Dificultan </a:t>
            </a:r>
            <a:r>
              <a:rPr lang="es-ES" dirty="0"/>
              <a:t>proceso de autoaprendizaje.</a:t>
            </a:r>
            <a:endParaRPr lang="es-ES" dirty="0" smtClean="0"/>
          </a:p>
          <a:p>
            <a:pPr marL="109728" indent="0">
              <a:lnSpc>
                <a:spcPct val="170000"/>
              </a:lnSpc>
              <a:buNone/>
            </a:pPr>
            <a:r>
              <a:rPr lang="es-ES" dirty="0" smtClean="0"/>
              <a:t>Estudiante </a:t>
            </a:r>
            <a:r>
              <a:rPr lang="es-ES" dirty="0"/>
              <a:t>en estado </a:t>
            </a:r>
            <a:r>
              <a:rPr lang="es-ES" dirty="0" smtClean="0"/>
              <a:t>pasivo.</a:t>
            </a:r>
          </a:p>
          <a:p>
            <a:pPr marL="109728" indent="0">
              <a:lnSpc>
                <a:spcPct val="170000"/>
              </a:lnSpc>
              <a:buNone/>
            </a:pPr>
            <a:r>
              <a:rPr lang="es-ES" dirty="0"/>
              <a:t>No ayuda para resolver ejercicios propios</a:t>
            </a:r>
            <a:r>
              <a:rPr lang="es-ES" dirty="0" smtClean="0"/>
              <a:t>.</a:t>
            </a:r>
          </a:p>
          <a:p>
            <a:pPr marL="109728" indent="0">
              <a:lnSpc>
                <a:spcPct val="170000"/>
              </a:lnSpc>
              <a:buNone/>
            </a:pPr>
            <a:r>
              <a:rPr lang="es-ES" dirty="0"/>
              <a:t>No termina de satisfacer las necesidades.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Situación Problemática</a:t>
            </a:r>
            <a:endParaRPr lang="es-ES" dirty="0"/>
          </a:p>
        </p:txBody>
      </p:sp>
      <p:sp>
        <p:nvSpPr>
          <p:cNvPr id="4" name="3 Cerrar llave"/>
          <p:cNvSpPr/>
          <p:nvPr/>
        </p:nvSpPr>
        <p:spPr>
          <a:xfrm>
            <a:off x="4283968" y="2132856"/>
            <a:ext cx="288032" cy="34563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1850</TotalTime>
  <Words>1248</Words>
  <Application>Microsoft Office PowerPoint</Application>
  <PresentationFormat>Presentación en pantalla (4:3)</PresentationFormat>
  <Paragraphs>308</Paragraphs>
  <Slides>73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4" baseType="lpstr">
      <vt:lpstr>Concurrencia</vt:lpstr>
      <vt:lpstr>Herramienta interactiva de apoyo al PEA del ciclo de instrucción del procesador</vt:lpstr>
      <vt:lpstr>Antecedentes</vt:lpstr>
      <vt:lpstr>Presentación de PowerPoint</vt:lpstr>
      <vt:lpstr>Antecedentes</vt:lpstr>
      <vt:lpstr>Antecedentes</vt:lpstr>
      <vt:lpstr>Antecedentes</vt:lpstr>
      <vt:lpstr>Antecedentes</vt:lpstr>
      <vt:lpstr>Situación Problemática</vt:lpstr>
      <vt:lpstr>Situación Problemática</vt:lpstr>
      <vt:lpstr>Formulación del Problema</vt:lpstr>
      <vt:lpstr>Objetivo General</vt:lpstr>
      <vt:lpstr>Objetivos Específicos</vt:lpstr>
      <vt:lpstr>Marco Teórico</vt:lpstr>
      <vt:lpstr>Arquitectura de Computadoras</vt:lpstr>
      <vt:lpstr>Arquitectura de Computadoras</vt:lpstr>
      <vt:lpstr>Arquitectura de Computadoras</vt:lpstr>
      <vt:lpstr>Software educativo</vt:lpstr>
      <vt:lpstr>Software educativo</vt:lpstr>
      <vt:lpstr>Metodología de desarrollo</vt:lpstr>
      <vt:lpstr>Metodología de desarrollo</vt:lpstr>
      <vt:lpstr>Metodología de desarrollo</vt:lpstr>
      <vt:lpstr>Metodología de desarrollo</vt:lpstr>
      <vt:lpstr>Tecnologías de desarrollo</vt:lpstr>
      <vt:lpstr>Ingeniería del Proyecto</vt:lpstr>
      <vt:lpstr>Diseño de componentes de interfaz para visualizar arquitectura del CPU</vt:lpstr>
      <vt:lpstr>Ingeniería del Proyecto</vt:lpstr>
      <vt:lpstr>Ingeniería del Proyecto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Presentación de PowerPoint</vt:lpstr>
      <vt:lpstr>Marco Práctico</vt:lpstr>
      <vt:lpstr>Marco Práctico</vt:lpstr>
      <vt:lpstr>Presentación de PowerPoint</vt:lpstr>
      <vt:lpstr>Marco Práctico</vt:lpstr>
      <vt:lpstr>Marco Práctico</vt:lpstr>
      <vt:lpstr>Presentación de PowerPoint</vt:lpstr>
      <vt:lpstr>Marco Práctico</vt:lpstr>
      <vt:lpstr>Marco Práctico</vt:lpstr>
      <vt:lpstr>Marco Práctico</vt:lpstr>
      <vt:lpstr>Marco Práctico</vt:lpstr>
      <vt:lpstr>Marco Práctico</vt:lpstr>
      <vt:lpstr>Presentación de PowerPoint</vt:lpstr>
      <vt:lpstr>Marco Práctico</vt:lpstr>
      <vt:lpstr>Marco Práctico</vt:lpstr>
      <vt:lpstr>Marco Práctico</vt:lpstr>
      <vt:lpstr>Marco Práctico</vt:lpstr>
      <vt:lpstr>Presentación de PowerPoint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Presentación de PowerPoint</vt:lpstr>
      <vt:lpstr>Presentación de PowerPoint</vt:lpstr>
      <vt:lpstr>Presentación de PowerPoint</vt:lpstr>
      <vt:lpstr>Conclusiones</vt:lpstr>
      <vt:lpstr>Conclusiones</vt:lpstr>
      <vt:lpstr>Recomendaciones</vt:lpstr>
      <vt:lpstr>Presentación de PowerPoint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Simulador Ciclo de Instrucción</dc:title>
  <dc:creator>HP</dc:creator>
  <cp:lastModifiedBy>Luffi</cp:lastModifiedBy>
  <cp:revision>141</cp:revision>
  <dcterms:created xsi:type="dcterms:W3CDTF">2014-09-02T15:09:39Z</dcterms:created>
  <dcterms:modified xsi:type="dcterms:W3CDTF">2015-09-19T03:16:23Z</dcterms:modified>
</cp:coreProperties>
</file>